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</p:sldMasterIdLst>
  <p:notesMasterIdLst>
    <p:notesMasterId r:id="rId35"/>
  </p:notesMasterIdLst>
  <p:sldIdLst>
    <p:sldId id="257" r:id="rId2"/>
    <p:sldId id="258" r:id="rId3"/>
    <p:sldId id="259" r:id="rId4"/>
    <p:sldId id="268" r:id="rId5"/>
    <p:sldId id="269" r:id="rId6"/>
    <p:sldId id="270" r:id="rId7"/>
    <p:sldId id="261" r:id="rId8"/>
    <p:sldId id="287" r:id="rId9"/>
    <p:sldId id="288" r:id="rId10"/>
    <p:sldId id="289" r:id="rId11"/>
    <p:sldId id="290" r:id="rId12"/>
    <p:sldId id="262" r:id="rId13"/>
    <p:sldId id="291" r:id="rId14"/>
    <p:sldId id="263" r:id="rId15"/>
    <p:sldId id="272" r:id="rId16"/>
    <p:sldId id="273" r:id="rId17"/>
    <p:sldId id="274" r:id="rId18"/>
    <p:sldId id="264" r:id="rId19"/>
    <p:sldId id="277" r:id="rId20"/>
    <p:sldId id="275" r:id="rId21"/>
    <p:sldId id="276" r:id="rId22"/>
    <p:sldId id="278" r:id="rId23"/>
    <p:sldId id="265" r:id="rId24"/>
    <p:sldId id="279" r:id="rId25"/>
    <p:sldId id="280" r:id="rId26"/>
    <p:sldId id="281" r:id="rId27"/>
    <p:sldId id="282" r:id="rId28"/>
    <p:sldId id="284" r:id="rId29"/>
    <p:sldId id="266" r:id="rId30"/>
    <p:sldId id="285" r:id="rId31"/>
    <p:sldId id="267" r:id="rId32"/>
    <p:sldId id="286" r:id="rId33"/>
    <p:sldId id="256" r:id="rId34"/>
  </p:sldIdLst>
  <p:sldSz cx="130048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6CFE5-FB24-7D49-B8F5-1384F0A1EF36}" v="322" dt="2019-04-26T15:18:18.727"/>
    <p1510:client id="{55FA6722-9411-2B4E-837A-1D6F2C6A367F}" v="423" dt="2019-04-27T00:23:42.29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solidFill>
                <a:srgbClr val="FDF6DA"/>
              </a:solidFill>
              <a:prstDash val="solid"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DF6DA"/>
              </a:solidFill>
              <a:prstDash val="solid"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solidFill>
                <a:srgbClr val="FDF6DA"/>
              </a:solidFill>
              <a:prstDash val="solid"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/>
    <p:restoredTop sz="94670"/>
  </p:normalViewPr>
  <p:slideViewPr>
    <p:cSldViewPr snapToGrid="0">
      <p:cViewPr varScale="1">
        <p:scale>
          <a:sx n="99" d="100"/>
          <a:sy n="99" d="100"/>
        </p:scale>
        <p:origin x="2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6C47-D3A4-2647-9ABC-6615031C1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457" y="1596249"/>
            <a:ext cx="12090400" cy="3395698"/>
          </a:xfrm>
        </p:spPr>
        <p:txBody>
          <a:bodyPr anchor="b"/>
          <a:lstStyle>
            <a:lvl1pPr algn="l">
              <a:defRPr sz="6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5502E-4AD8-D848-A527-BE9B735F5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457" y="5166441"/>
            <a:ext cx="12090400" cy="2354862"/>
          </a:xfrm>
        </p:spPr>
        <p:txBody>
          <a:bodyPr/>
          <a:lstStyle>
            <a:lvl1pPr marL="0" indent="0" algn="l">
              <a:buNone/>
              <a:defRPr sz="2560">
                <a:solidFill>
                  <a:schemeClr val="bg1">
                    <a:lumMod val="95000"/>
                  </a:schemeClr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6F6B-1055-C14B-B284-BA5CF944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3873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D1F0-12B5-9942-A312-C2E2EFF7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934177"/>
            <a:ext cx="12046857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76548-84EE-0245-9297-8744951C8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3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8F6DB-3201-114D-B529-1CEA215A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38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A1C6-2DF6-044A-A4EB-C98F7195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0DEA8-6286-5946-83BD-E70248516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EEC22-CF1F-DA44-872D-A5E761A5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4544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0DEA8-6286-5946-83BD-E7024851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519290"/>
            <a:ext cx="12046857" cy="8265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EEC22-CF1F-DA44-872D-A5E761A5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59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19F9-20C9-FC40-8AF7-AC549D40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828C0-02DB-A343-AC8F-AFA1EEEAE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bg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90EC5-884A-C740-820D-7F813CEB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5769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0334-6F7B-6944-8E6C-7F08C1BF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556C2-4373-E643-81DE-638A64E29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485" y="2596444"/>
            <a:ext cx="5927635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E33CA-8E3D-AA4A-9D19-ED8626A6F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95666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B29BF-B7ED-6845-B8C1-3668B741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487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E1A0-8F84-0E43-9499-993C45C9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E0223-4592-654B-9EB3-4E14E984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3801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254C0-DA36-1641-9F35-5E4B52C6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85" y="519290"/>
            <a:ext cx="1204685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E2C5C-D3A3-A546-BDFC-E5360271B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485" y="2596444"/>
            <a:ext cx="1204685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0BFE7-94FA-9849-8816-2F804410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8971" y="8976923"/>
            <a:ext cx="1206137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3.png" descr="image3.png">
            <a:extLst>
              <a:ext uri="{FF2B5EF4-FFF2-40B4-BE49-F238E27FC236}">
                <a16:creationId xmlns:a16="http://schemas.microsoft.com/office/drawing/2014/main" id="{7973DB05-974E-9D46-8C9A-3B4B061927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605655" y="9013136"/>
            <a:ext cx="1314471" cy="657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hislide-logo.png" descr="hislide-logo.png">
            <a:extLst>
              <a:ext uri="{FF2B5EF4-FFF2-40B4-BE49-F238E27FC236}">
                <a16:creationId xmlns:a16="http://schemas.microsoft.com/office/drawing/2014/main" id="{639FD6EF-473B-8044-A769-44E1EBD921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2570" y="9049654"/>
            <a:ext cx="1557867" cy="584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50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8" r:id="rId3"/>
    <p:sldLayoutId id="2147483663" r:id="rId4"/>
    <p:sldLayoutId id="2147483670" r:id="rId5"/>
    <p:sldLayoutId id="2147483664" r:id="rId6"/>
    <p:sldLayoutId id="2147483665" r:id="rId7"/>
    <p:sldLayoutId id="2147483667" r:id="rId8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challer@lpl.arizon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ss.mars.asu.edu/svn/jmars/" TargetMode="External"/><Relationship Id="rId2" Type="http://schemas.openxmlformats.org/officeDocument/2006/relationships/hyperlink" Target="https://jmars.mars.asu.edu/open_source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7.xml"/><Relationship Id="rId7" Type="http://schemas.openxmlformats.org/officeDocument/2006/relationships/slide" Target="slide2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5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naif.jpl.nasa.gov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assis.unibe.ch/" TargetMode="External"/><Relationship Id="rId2" Type="http://schemas.openxmlformats.org/officeDocument/2006/relationships/hyperlink" Target="https://hirise.lpl.arizona.edu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aif.jpl.nasa.gov/" TargetMode="External"/><Relationship Id="rId4" Type="http://schemas.openxmlformats.org/officeDocument/2006/relationships/hyperlink" Target="https://jmars.asu.ed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jmars.asu.edu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"/>
          <p:cNvSpPr txBox="1">
            <a:spLocks noGrp="1"/>
          </p:cNvSpPr>
          <p:nvPr>
            <p:ph type="ctrTitle"/>
          </p:nvPr>
        </p:nvSpPr>
        <p:spPr>
          <a:xfrm>
            <a:off x="508000" y="2448732"/>
            <a:ext cx="11988800" cy="259316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j-lt"/>
              </a:rPr>
              <a:t>Building a Science-Driven Mission Planning Tool with OSS JMARS</a:t>
            </a:r>
            <a:endParaRPr dirty="0">
              <a:latin typeface="+mj-lt"/>
            </a:endParaRPr>
          </a:p>
        </p:txBody>
      </p:sp>
      <p:sp>
        <p:nvSpPr>
          <p:cNvPr id="147" name="Body"/>
          <p:cNvSpPr txBox="1">
            <a:spLocks noGrp="1"/>
          </p:cNvSpPr>
          <p:nvPr>
            <p:ph type="subTitle" idx="1"/>
          </p:nvPr>
        </p:nvSpPr>
        <p:spPr>
          <a:xfrm>
            <a:off x="508000" y="5562598"/>
            <a:ext cx="11988800" cy="259316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ISOW 2019 • May 3-4, 2019</a:t>
            </a:r>
          </a:p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>
              <a:latin typeface="+mn-lt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Christian Schaller • </a:t>
            </a:r>
            <a:r>
              <a:rPr lang="en-US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schaller@lpl.arizona.edu</a:t>
            </a:r>
            <a:endParaRPr lang="en-US" dirty="0">
              <a:latin typeface="+mn-lt"/>
            </a:endParaRP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Lead Software Developer, Planetary Image Research Lab</a:t>
            </a: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Lunar and Planetary Lab</a:t>
            </a: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The University of Arizona</a:t>
            </a:r>
          </a:p>
          <a:p>
            <a:pPr algn="l"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latin typeface="+mn-lt"/>
              </a:rPr>
              <a:t>Tucson, Arizona, USA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FA175-9033-5549-8A4B-1094D639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630EB-8E93-B648-BB6C-DF6979F5E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37" y="996950"/>
            <a:ext cx="8676005" cy="775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F5722-1C3E-044D-BE47-C476FB9748E1}"/>
              </a:ext>
            </a:extLst>
          </p:cNvPr>
          <p:cNvSpPr txBox="1"/>
          <p:nvPr/>
        </p:nvSpPr>
        <p:spPr>
          <a:xfrm>
            <a:off x="478971" y="719924"/>
            <a:ext cx="9699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JMARS for MRO (Mars Target Tool, MTT) –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HiPlan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for HiRISE – Commissioned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0794A-D873-A64C-9FAE-C560675F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" y="996950"/>
            <a:ext cx="4069715" cy="58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5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B51DC-5F21-4940-9008-A56AFB32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A70C5-B98F-5946-99D0-2E08DDE98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72" y="1211580"/>
            <a:ext cx="8700770" cy="7330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29C51-1107-8B4B-BF4E-D425B2D9147D}"/>
              </a:ext>
            </a:extLst>
          </p:cNvPr>
          <p:cNvSpPr txBox="1"/>
          <p:nvPr/>
        </p:nvSpPr>
        <p:spPr>
          <a:xfrm>
            <a:off x="478971" y="719924"/>
            <a:ext cx="396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OSS JMARS for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: PLAN-C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1A9BEF-1D55-6E4A-8564-89BD613FC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6" y="1211580"/>
            <a:ext cx="4061460" cy="588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3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65EB-4B03-AB49-82F8-4F63697D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OSS JMARS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5704E1-DFB6-9F42-AA0A-5B2D7C5CCB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7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7657-5495-F049-A503-ED31C9AE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Open-source (OSS) JMARS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150DD-7C4D-FB46-9B53-29B1DED2F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ASU has an open-source version of JMARS</a:t>
            </a: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https://jmars.mars.asu.edu/open_source</a:t>
            </a:r>
            <a:endParaRPr lang="en-US" dirty="0"/>
          </a:p>
          <a:p>
            <a:pPr lvl="1"/>
            <a:r>
              <a:rPr lang="en-US" dirty="0"/>
              <a:t>Subversion repo: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http://oss.mars.asu.edu/svn/jmars/</a:t>
            </a:r>
            <a:endParaRPr lang="en-US" dirty="0"/>
          </a:p>
          <a:p>
            <a:r>
              <a:rPr lang="en-US" dirty="0"/>
              <a:t>Includes all the core capability of the public JMARS</a:t>
            </a:r>
          </a:p>
          <a:p>
            <a:r>
              <a:rPr lang="en-US" dirty="0"/>
              <a:t>Robust set of APIs</a:t>
            </a:r>
          </a:p>
          <a:p>
            <a:pPr lvl="1"/>
            <a:r>
              <a:rPr lang="en-US" dirty="0"/>
              <a:t>API documentation a little sparse</a:t>
            </a:r>
          </a:p>
          <a:p>
            <a:r>
              <a:rPr lang="en-US" dirty="0"/>
              <a:t>Underlying layer base classes feature</a:t>
            </a:r>
          </a:p>
          <a:p>
            <a:pPr lvl="1"/>
            <a:r>
              <a:rPr lang="en-US" dirty="0"/>
              <a:t>Multiple off-screen graphics buffers</a:t>
            </a:r>
          </a:p>
          <a:p>
            <a:pPr lvl="1"/>
            <a:r>
              <a:rPr lang="en-US" dirty="0"/>
              <a:t>MVC model</a:t>
            </a:r>
          </a:p>
          <a:p>
            <a:pPr lvl="1"/>
            <a:r>
              <a:rPr lang="en-US" dirty="0"/>
              <a:t>Threaded execution</a:t>
            </a:r>
          </a:p>
          <a:p>
            <a:r>
              <a:rPr lang="en-US" dirty="0"/>
              <a:t>Several example layers for use as starting points</a:t>
            </a:r>
          </a:p>
          <a:p>
            <a:r>
              <a:rPr lang="en-US" dirty="0"/>
              <a:t>Current version (r31) similar to current public version</a:t>
            </a:r>
          </a:p>
          <a:p>
            <a:pPr lvl="1"/>
            <a:r>
              <a:rPr lang="en-US" dirty="0"/>
              <a:t>PLAN-C actually built on r3, which looks more like MTT/</a:t>
            </a:r>
            <a:r>
              <a:rPr lang="en-US" dirty="0" err="1"/>
              <a:t>HiPlan</a:t>
            </a:r>
            <a:endParaRPr lang="en-US" dirty="0"/>
          </a:p>
          <a:p>
            <a:pPr lvl="1"/>
            <a:r>
              <a:rPr lang="en-US" dirty="0"/>
              <a:t>Will transition PLAN-C to current OSS JMARS “one of these days”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4DC59-6D8E-0547-BF36-ABCFD3C9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DB14-01E5-DF41-8420-286DF89B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Data supplier for existing shape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4F552D-39F2-9648-8C20-3735396E2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F2EB3E-6B56-9A4F-B1BD-3CDD3CA5B8C9}"/>
              </a:ext>
            </a:extLst>
          </p:cNvPr>
          <p:cNvGrpSpPr/>
          <p:nvPr/>
        </p:nvGrpSpPr>
        <p:grpSpPr>
          <a:xfrm rot="20949782">
            <a:off x="9775065" y="6419378"/>
            <a:ext cx="1918952" cy="1957588"/>
            <a:chOff x="8435662" y="6040192"/>
            <a:chExt cx="1918952" cy="1957588"/>
          </a:xfrm>
        </p:grpSpPr>
        <p:sp>
          <p:nvSpPr>
            <p:cNvPr id="6" name="12-Point Star 5">
              <a:extLst>
                <a:ext uri="{FF2B5EF4-FFF2-40B4-BE49-F238E27FC236}">
                  <a16:creationId xmlns:a16="http://schemas.microsoft.com/office/drawing/2014/main" id="{C585BE07-0CFD-5A42-B42C-248B74D4A7D1}"/>
                </a:ext>
              </a:extLst>
            </p:cNvPr>
            <p:cNvSpPr/>
            <p:nvPr/>
          </p:nvSpPr>
          <p:spPr>
            <a:xfrm>
              <a:off x="8435662" y="6040192"/>
              <a:ext cx="1918952" cy="1957588"/>
            </a:xfrm>
            <a:prstGeom prst="star12">
              <a:avLst>
                <a:gd name="adj" fmla="val 3026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1C6942-3100-ED4A-966D-9777373D4EA3}"/>
                </a:ext>
              </a:extLst>
            </p:cNvPr>
            <p:cNvSpPr/>
            <p:nvPr/>
          </p:nvSpPr>
          <p:spPr>
            <a:xfrm>
              <a:off x="8978742" y="6788153"/>
              <a:ext cx="8327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Easy!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84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8768F-DF8D-9B47-A7C5-AC9517A5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BBCD52-2398-2B4B-BFA1-F293A4C3C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339958"/>
            <a:ext cx="8161810" cy="7201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BDC8FA-6AF8-174D-B4F8-0D0673B9AFA3}"/>
              </a:ext>
            </a:extLst>
          </p:cNvPr>
          <p:cNvSpPr txBox="1"/>
          <p:nvPr/>
        </p:nvSpPr>
        <p:spPr>
          <a:xfrm>
            <a:off x="478971" y="719924"/>
            <a:ext cx="909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 shape layer’s primary data sources are defined by a very simple API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8E3981-EDF2-2E48-BCE6-CD5E82606951}"/>
              </a:ext>
            </a:extLst>
          </p:cNvPr>
          <p:cNvSpPr/>
          <p:nvPr/>
        </p:nvSpPr>
        <p:spPr>
          <a:xfrm>
            <a:off x="591014" y="5999356"/>
            <a:ext cx="3601844" cy="569022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0369CB-6B4D-9848-AC17-7236B1B25C0F}"/>
              </a:ext>
            </a:extLst>
          </p:cNvPr>
          <p:cNvGrpSpPr/>
          <p:nvPr/>
        </p:nvGrpSpPr>
        <p:grpSpPr>
          <a:xfrm>
            <a:off x="4192858" y="1181589"/>
            <a:ext cx="8486860" cy="5102278"/>
            <a:chOff x="4192858" y="1181589"/>
            <a:chExt cx="8486860" cy="5102278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14C4FAF-F98A-C348-B72A-9C9379B9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3218" y="1181589"/>
              <a:ext cx="3746500" cy="3479800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FABD5DA-992C-E845-A0E9-81F35206D672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 flipV="1">
              <a:off x="4192858" y="2834527"/>
              <a:ext cx="4973444" cy="344934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1402FF-2DD5-5243-A3BD-085D432C04A4}"/>
                </a:ext>
              </a:extLst>
            </p:cNvPr>
            <p:cNvSpPr txBox="1"/>
            <p:nvPr/>
          </p:nvSpPr>
          <p:spPr>
            <a:xfrm>
              <a:off x="6616950" y="3754573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TRUE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E0C7F3-B91B-624B-A115-9A7BA121D4C9}"/>
              </a:ext>
            </a:extLst>
          </p:cNvPr>
          <p:cNvGrpSpPr/>
          <p:nvPr/>
        </p:nvGrpSpPr>
        <p:grpSpPr>
          <a:xfrm>
            <a:off x="4192858" y="5092212"/>
            <a:ext cx="8249465" cy="3784600"/>
            <a:chOff x="4192858" y="5092212"/>
            <a:chExt cx="8249465" cy="3784600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C706FAF-A8ED-1A47-B5D4-9465184C0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7323" y="5092212"/>
              <a:ext cx="3175000" cy="3784600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152EDB-18C4-B243-BCA4-F9DA4D563CD6}"/>
                </a:ext>
              </a:extLst>
            </p:cNvPr>
            <p:cNvCxnSpPr>
              <a:cxnSpLocks/>
            </p:cNvCxnSpPr>
            <p:nvPr/>
          </p:nvCxnSpPr>
          <p:spPr>
            <a:xfrm>
              <a:off x="4192858" y="6283867"/>
              <a:ext cx="5207620" cy="348428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41D5B2-8CF0-5B4D-B09A-293F2478C0C5}"/>
                </a:ext>
              </a:extLst>
            </p:cNvPr>
            <p:cNvSpPr txBox="1"/>
            <p:nvPr/>
          </p:nvSpPr>
          <p:spPr>
            <a:xfrm>
              <a:off x="7515922" y="6132220"/>
              <a:ext cx="726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4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0C83B-89E0-E742-BBD5-C95F97A5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231FB-A425-DA48-B509-1143B479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197705"/>
            <a:ext cx="8051800" cy="74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10A85-2FD8-5B4F-81F9-46539F76D952}"/>
              </a:ext>
            </a:extLst>
          </p:cNvPr>
          <p:cNvSpPr txBox="1"/>
          <p:nvPr/>
        </p:nvSpPr>
        <p:spPr>
          <a:xfrm>
            <a:off x="8836380" y="1239151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TRUE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FD265-FD85-2F4F-AB0F-62FA2F06328D}"/>
              </a:ext>
            </a:extLst>
          </p:cNvPr>
          <p:cNvSpPr txBox="1"/>
          <p:nvPr/>
        </p:nvSpPr>
        <p:spPr>
          <a:xfrm>
            <a:off x="381480" y="428264"/>
            <a:ext cx="8047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Spacecraft event points file source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B016A0-FFA4-D941-9752-DF28A53BD8F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73662" y="1469984"/>
            <a:ext cx="406271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C16DF4B-BD30-9647-92F0-B34E48CFA15D}"/>
              </a:ext>
            </a:extLst>
          </p:cNvPr>
          <p:cNvSpPr/>
          <p:nvPr/>
        </p:nvSpPr>
        <p:spPr>
          <a:xfrm>
            <a:off x="478971" y="2272223"/>
            <a:ext cx="426077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#</a:t>
            </a:r>
            <a:r>
              <a:rPr lang="en-US" sz="1200" dirty="0" err="1"/>
              <a:t>Event,Time</a:t>
            </a:r>
            <a:endParaRPr lang="en-US" sz="1200" dirty="0"/>
          </a:p>
          <a:p>
            <a:r>
              <a:rPr lang="en-US" sz="1200" dirty="0"/>
              <a:t>MSL Entry,2012-219T05:10:46.000</a:t>
            </a:r>
          </a:p>
          <a:p>
            <a:r>
              <a:rPr lang="en-US" sz="1200" dirty="0"/>
              <a:t>HiRISE CPMM power,2012-219T05:11:10.480</a:t>
            </a:r>
          </a:p>
          <a:p>
            <a:r>
              <a:rPr lang="en-US" sz="1200" dirty="0"/>
              <a:t>MSL guidance start,2012-219T05:11:31.900</a:t>
            </a:r>
          </a:p>
          <a:p>
            <a:r>
              <a:rPr lang="en-US" sz="1200" dirty="0"/>
              <a:t>MSL parachute deployment,2012-219T05:15:05.100</a:t>
            </a:r>
          </a:p>
          <a:p>
            <a:r>
              <a:rPr lang="en-US" sz="1200" dirty="0"/>
              <a:t>HiRISE image start,2012-219T05:16:19.482</a:t>
            </a:r>
          </a:p>
          <a:p>
            <a:r>
              <a:rPr lang="en-US" sz="1200" dirty="0"/>
              <a:t>HiRISE MSL heat shield,2012-219T05:16:39.353</a:t>
            </a:r>
          </a:p>
          <a:p>
            <a:r>
              <a:rPr lang="en-US" sz="1200" dirty="0"/>
              <a:t>HiRISE MSL lander,2012-219T05:16:42.178</a:t>
            </a:r>
          </a:p>
          <a:p>
            <a:r>
              <a:rPr lang="en-US" sz="1200" dirty="0"/>
              <a:t>HiRISE image end,2012-219T05:17:02.162</a:t>
            </a:r>
          </a:p>
          <a:p>
            <a:r>
              <a:rPr lang="en-US" sz="1200" dirty="0"/>
              <a:t>HiRISE readout start,2012-219T05:17:35.617</a:t>
            </a:r>
          </a:p>
          <a:p>
            <a:r>
              <a:rPr lang="en-US" sz="1200" dirty="0"/>
              <a:t>MSL TD,2012-219T05:17:56.900</a:t>
            </a:r>
          </a:p>
          <a:p>
            <a:r>
              <a:rPr lang="en-US" sz="1200" dirty="0"/>
              <a:t>HiRISE readout end,2012-219T05:30:35.817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3A4310-5AC6-F044-9B57-42C6DCF6E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30" y="2510695"/>
            <a:ext cx="7556500" cy="6045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B59C2C6-87F2-214A-BAC8-FF4576D99FFA}"/>
              </a:ext>
            </a:extLst>
          </p:cNvPr>
          <p:cNvGrpSpPr/>
          <p:nvPr/>
        </p:nvGrpSpPr>
        <p:grpSpPr>
          <a:xfrm>
            <a:off x="381480" y="4492735"/>
            <a:ext cx="4438511" cy="4572000"/>
            <a:chOff x="381480" y="4492735"/>
            <a:chExt cx="4438511" cy="4572000"/>
          </a:xfrm>
        </p:grpSpPr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8B591D1-6D31-9842-A688-A6F37D36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80" y="4492735"/>
              <a:ext cx="4438511" cy="4572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3160F2-9B7C-1C41-A2EB-715C8E8B565F}"/>
                </a:ext>
              </a:extLst>
            </p:cNvPr>
            <p:cNvSpPr txBox="1"/>
            <p:nvPr/>
          </p:nvSpPr>
          <p:spPr>
            <a:xfrm>
              <a:off x="876788" y="6154728"/>
              <a:ext cx="34651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Caveat: SPICE required to turn times into coordinates!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0C83B-89E0-E742-BBD5-C95F97A5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231FB-A425-DA48-B509-1143B479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197705"/>
            <a:ext cx="8051800" cy="74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910A85-2FD8-5B4F-81F9-46539F76D952}"/>
              </a:ext>
            </a:extLst>
          </p:cNvPr>
          <p:cNvSpPr txBox="1"/>
          <p:nvPr/>
        </p:nvSpPr>
        <p:spPr>
          <a:xfrm>
            <a:off x="8836380" y="1239151"/>
            <a:ext cx="90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FALSE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FD265-FD85-2F4F-AB0F-62FA2F06328D}"/>
              </a:ext>
            </a:extLst>
          </p:cNvPr>
          <p:cNvSpPr txBox="1"/>
          <p:nvPr/>
        </p:nvSpPr>
        <p:spPr>
          <a:xfrm>
            <a:off x="381480" y="428264"/>
            <a:ext cx="8913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HiRISE target database non-file source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B016A0-FFA4-D941-9752-DF28A53BD8F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773662" y="1469984"/>
            <a:ext cx="406271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B00D3C-6952-7D49-B3B4-8BBC5A767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56" y="2111609"/>
            <a:ext cx="3175000" cy="37846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F83CC4-D3C1-474A-8A7E-D3BF10D9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0" y="5497123"/>
            <a:ext cx="4737100" cy="347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DB9057-DF75-CD4A-A2A0-1CDA1AEAA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2" y="2510695"/>
            <a:ext cx="7556500" cy="6045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63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BB27-641E-F740-BDEA-D3B911CB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Customized shape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55037-FF6D-AB47-B007-AEEF1574A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6422A-3463-7947-B62D-3B2A9C6992AD}"/>
              </a:ext>
            </a:extLst>
          </p:cNvPr>
          <p:cNvGrpSpPr/>
          <p:nvPr/>
        </p:nvGrpSpPr>
        <p:grpSpPr>
          <a:xfrm rot="20894162">
            <a:off x="9774936" y="6419088"/>
            <a:ext cx="2137701" cy="1957588"/>
            <a:chOff x="8326290" y="6040192"/>
            <a:chExt cx="2137701" cy="1957588"/>
          </a:xfrm>
        </p:grpSpPr>
        <p:sp>
          <p:nvSpPr>
            <p:cNvPr id="6" name="12-Point Star 5">
              <a:extLst>
                <a:ext uri="{FF2B5EF4-FFF2-40B4-BE49-F238E27FC236}">
                  <a16:creationId xmlns:a16="http://schemas.microsoft.com/office/drawing/2014/main" id="{F9E931F8-9F18-5242-ACF8-DD881DD69A09}"/>
                </a:ext>
              </a:extLst>
            </p:cNvPr>
            <p:cNvSpPr/>
            <p:nvPr/>
          </p:nvSpPr>
          <p:spPr>
            <a:xfrm>
              <a:off x="8435662" y="6040192"/>
              <a:ext cx="1918952" cy="1957588"/>
            </a:xfrm>
            <a:prstGeom prst="star12">
              <a:avLst>
                <a:gd name="adj" fmla="val 3026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DF8143-7ECB-794B-B900-CACF951F79FB}"/>
                </a:ext>
              </a:extLst>
            </p:cNvPr>
            <p:cNvSpPr/>
            <p:nvPr/>
          </p:nvSpPr>
          <p:spPr>
            <a:xfrm>
              <a:off x="8326290" y="6788153"/>
              <a:ext cx="21377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A Little Trickier!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BA19CC-35D3-0F48-A66F-36FE12A391B2}"/>
              </a:ext>
            </a:extLst>
          </p:cNvPr>
          <p:cNvSpPr txBox="1"/>
          <p:nvPr/>
        </p:nvSpPr>
        <p:spPr>
          <a:xfrm>
            <a:off x="478971" y="5253130"/>
            <a:ext cx="1059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(This layer is the work of Guy McArthur, Data Applications Developer, PIRL/LPL/UA!)</a:t>
            </a:r>
          </a:p>
        </p:txBody>
      </p:sp>
    </p:spTree>
    <p:extLst>
      <p:ext uri="{BB962C8B-B14F-4D97-AF65-F5344CB8AC3E}">
        <p14:creationId xmlns:p14="http://schemas.microsoft.com/office/powerpoint/2010/main" val="67211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C3292-C107-284A-B4B3-E621819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5CE97-2E78-414A-BA55-AC94CD28F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285057"/>
            <a:ext cx="10972800" cy="7183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F8A35-6A4F-C14B-80AB-42FCC6C02ED3}"/>
              </a:ext>
            </a:extLst>
          </p:cNvPr>
          <p:cNvSpPr txBox="1"/>
          <p:nvPr/>
        </p:nvSpPr>
        <p:spPr>
          <a:xfrm>
            <a:off x="478971" y="719924"/>
            <a:ext cx="5198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CaST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web app: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Suggested Targets</a:t>
            </a:r>
          </a:p>
        </p:txBody>
      </p:sp>
    </p:spTree>
    <p:extLst>
      <p:ext uri="{BB962C8B-B14F-4D97-AF65-F5344CB8AC3E}">
        <p14:creationId xmlns:p14="http://schemas.microsoft.com/office/powerpoint/2010/main" val="30241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41ED-2190-F446-BB43-46806BF5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962E-31F6-C34F-B4CF-AB6DEB20D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Science-driven mission planning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JMARS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OSS JMARS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Example: Data supplier for existing shape layer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Example: Customized shape layer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Example: Mission planning layer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Java SPICE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885CB-94D2-C142-B8F2-B8F54840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97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7A820D-D32D-4545-8FD7-98FDD191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D809D-5FB9-4746-8E5A-259F0FD5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326009"/>
            <a:ext cx="7315200" cy="6003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96DF0-5831-584F-B8FA-BB5BEEA75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3" y="1678612"/>
            <a:ext cx="7315200" cy="6003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9FC87-21CF-E640-93FD-8D16C408A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95" y="1964958"/>
            <a:ext cx="7315200" cy="6003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87581-4E03-1947-866F-EACCA54E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07" y="2370851"/>
            <a:ext cx="7315200" cy="6003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9A4952-DF76-5641-917C-55C3F37A23EE}"/>
              </a:ext>
            </a:extLst>
          </p:cNvPr>
          <p:cNvSpPr txBox="1"/>
          <p:nvPr/>
        </p:nvSpPr>
        <p:spPr>
          <a:xfrm>
            <a:off x="478971" y="719924"/>
            <a:ext cx="7041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Customizing the shape layer requires a bit more work…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175C8-4584-4747-AEF3-7DD7E983CB64}"/>
              </a:ext>
            </a:extLst>
          </p:cNvPr>
          <p:cNvSpPr txBox="1"/>
          <p:nvPr/>
        </p:nvSpPr>
        <p:spPr>
          <a:xfrm>
            <a:off x="9079606" y="2370851"/>
            <a:ext cx="35932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Four base classes to extend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…plus your own data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Some functionality not directly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Needed to use Java reflection to get to some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Always a little risky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 DO get the nice MVC and thread management of the JMARS layer model, though!</a:t>
            </a:r>
          </a:p>
        </p:txBody>
      </p:sp>
    </p:spTree>
    <p:extLst>
      <p:ext uri="{BB962C8B-B14F-4D97-AF65-F5344CB8AC3E}">
        <p14:creationId xmlns:p14="http://schemas.microsoft.com/office/powerpoint/2010/main" val="23071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B651-A039-B246-A1DF-1A2CA11BF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a custom data source?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9007C-848B-1E4B-8B24-0B235EC5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needed much more control over this layer</a:t>
            </a:r>
          </a:p>
          <a:p>
            <a:r>
              <a:rPr lang="en-US" dirty="0"/>
              <a:t>Cannot be editable</a:t>
            </a:r>
          </a:p>
          <a:p>
            <a:pPr lvl="1"/>
            <a:r>
              <a:rPr lang="en-US" dirty="0" err="1"/>
              <a:t>CaST</a:t>
            </a:r>
            <a:r>
              <a:rPr lang="en-US" dirty="0"/>
              <a:t> web app is the one and only source of targets</a:t>
            </a:r>
          </a:p>
          <a:p>
            <a:pPr lvl="1"/>
            <a:r>
              <a:rPr lang="en-US" dirty="0"/>
              <a:t>Can’t give PLAN-C user the impression they can edit in PLAN-C!</a:t>
            </a:r>
          </a:p>
          <a:p>
            <a:r>
              <a:rPr lang="en-US" dirty="0"/>
              <a:t>Need a combination of file and database sources</a:t>
            </a:r>
          </a:p>
          <a:p>
            <a:pPr lvl="1"/>
            <a:r>
              <a:rPr lang="en-US" dirty="0"/>
              <a:t>Drag-and-drop or copy/paste a list of targets</a:t>
            </a:r>
          </a:p>
          <a:p>
            <a:pPr lvl="1"/>
            <a:r>
              <a:rPr lang="en-US" dirty="0"/>
              <a:t>Directly search the target database</a:t>
            </a:r>
          </a:p>
          <a:p>
            <a:r>
              <a:rPr lang="en-US" dirty="0"/>
              <a:t>Need to display a more complex table</a:t>
            </a:r>
          </a:p>
          <a:p>
            <a:pPr lvl="1"/>
            <a:r>
              <a:rPr lang="en-US" dirty="0"/>
              <a:t>Target database includes sites plus series variants!</a:t>
            </a:r>
          </a:p>
          <a:p>
            <a:pPr lvl="1"/>
            <a:r>
              <a:rPr lang="en-US" dirty="0"/>
              <a:t>E.g., a target for stereo has two variants, forward and reverse look</a:t>
            </a:r>
          </a:p>
          <a:p>
            <a:pPr lvl="1"/>
            <a:r>
              <a:rPr lang="en-US" dirty="0"/>
              <a:t>A seasonal target may have 2, 3, 4, 10, 20 or more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5B6A1-ACB1-9B4A-9F8E-ADC7D361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02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E2177-BB51-E64F-8269-CFF20751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6F988-3009-9F46-B3E3-6653E1E1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8" y="115910"/>
            <a:ext cx="7315200" cy="6025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9E6B2-66CA-084F-92CB-27F2D3338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78" y="2950972"/>
            <a:ext cx="6537960" cy="6225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32295-F793-0A4C-8CF8-D5D058F09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8" y="5589495"/>
            <a:ext cx="6614795" cy="3548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F148A9-1197-B145-828D-44ABB53E8360}"/>
              </a:ext>
            </a:extLst>
          </p:cNvPr>
          <p:cNvSpPr txBox="1"/>
          <p:nvPr/>
        </p:nvSpPr>
        <p:spPr>
          <a:xfrm>
            <a:off x="7508937" y="1056067"/>
            <a:ext cx="520009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We gained a lot from the base class, but could customize it to our needs…relatively easily!</a:t>
            </a:r>
          </a:p>
        </p:txBody>
      </p:sp>
    </p:spTree>
    <p:extLst>
      <p:ext uri="{BB962C8B-B14F-4D97-AF65-F5344CB8AC3E}">
        <p14:creationId xmlns:p14="http://schemas.microsoft.com/office/powerpoint/2010/main" val="832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9DFC-F9B0-6546-88FB-713AE5CD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Mission planning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4F2D2-D609-1644-AD5F-47A84C0F85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AD789E-239C-174E-97FF-45A13A5420A1}"/>
              </a:ext>
            </a:extLst>
          </p:cNvPr>
          <p:cNvGrpSpPr/>
          <p:nvPr/>
        </p:nvGrpSpPr>
        <p:grpSpPr>
          <a:xfrm rot="20676836">
            <a:off x="9774936" y="6419088"/>
            <a:ext cx="1918952" cy="1957588"/>
            <a:chOff x="8435662" y="6040192"/>
            <a:chExt cx="1918952" cy="1957588"/>
          </a:xfrm>
        </p:grpSpPr>
        <p:sp>
          <p:nvSpPr>
            <p:cNvPr id="6" name="12-Point Star 5">
              <a:extLst>
                <a:ext uri="{FF2B5EF4-FFF2-40B4-BE49-F238E27FC236}">
                  <a16:creationId xmlns:a16="http://schemas.microsoft.com/office/drawing/2014/main" id="{25BCCA19-55A9-6241-9C90-0339009284CF}"/>
                </a:ext>
              </a:extLst>
            </p:cNvPr>
            <p:cNvSpPr/>
            <p:nvPr/>
          </p:nvSpPr>
          <p:spPr>
            <a:xfrm>
              <a:off x="8435662" y="6040192"/>
              <a:ext cx="1918952" cy="1957588"/>
            </a:xfrm>
            <a:prstGeom prst="star12">
              <a:avLst>
                <a:gd name="adj" fmla="val 3026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034072-5AF5-A840-9221-1F471DF4322A}"/>
                </a:ext>
              </a:extLst>
            </p:cNvPr>
            <p:cNvSpPr/>
            <p:nvPr/>
          </p:nvSpPr>
          <p:spPr>
            <a:xfrm>
              <a:off x="8472032" y="6603487"/>
              <a:ext cx="184621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Quite</a:t>
              </a:r>
            </a:p>
            <a:p>
              <a:pPr algn="ctr"/>
              <a:r>
                <a:rPr lang="en-US" sz="2400" dirty="0"/>
                <a:t>Complicated!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31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29073-846A-8D41-9AA5-4E077F5C0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planning layer: complex,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8F579-A891-5F47-B083-F4CAC0F0A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mission planning layer will likely be the most complex and challenging part of this process</a:t>
            </a:r>
          </a:p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Display orbit tracks, including off-nadir extent</a:t>
            </a:r>
          </a:p>
          <a:p>
            <a:pPr lvl="1"/>
            <a:r>
              <a:rPr lang="en-US" dirty="0"/>
              <a:t>Display planned observations’ footprints</a:t>
            </a:r>
          </a:p>
          <a:p>
            <a:pPr lvl="1"/>
            <a:r>
              <a:rPr lang="en-US" dirty="0"/>
              <a:t>Display exclusion zones</a:t>
            </a:r>
          </a:p>
          <a:p>
            <a:pPr lvl="1"/>
            <a:r>
              <a:rPr lang="en-US" dirty="0"/>
              <a:t>Import from file or database</a:t>
            </a:r>
          </a:p>
          <a:p>
            <a:pPr lvl="1"/>
            <a:r>
              <a:rPr lang="en-US" dirty="0"/>
              <a:t>Store plan in database, export to file for third-party use</a:t>
            </a:r>
          </a:p>
          <a:p>
            <a:pPr lvl="1"/>
            <a:r>
              <a:rPr lang="en-US" dirty="0"/>
              <a:t>Add/remove observations from the plan</a:t>
            </a:r>
          </a:p>
          <a:p>
            <a:pPr lvl="1"/>
            <a:r>
              <a:rPr lang="en-US" dirty="0"/>
              <a:t>Control camera settings</a:t>
            </a:r>
          </a:p>
          <a:p>
            <a:pPr lvl="1"/>
            <a:r>
              <a:rPr lang="en-US" dirty="0"/>
              <a:t>Model data volume use and data transfer rates</a:t>
            </a:r>
          </a:p>
          <a:p>
            <a:pPr lvl="1"/>
            <a:r>
              <a:rPr lang="en-US" dirty="0"/>
              <a:t>Check for flight/ops rule violations</a:t>
            </a:r>
          </a:p>
          <a:p>
            <a:pPr lvl="1"/>
            <a:r>
              <a:rPr lang="en-US" dirty="0"/>
              <a:t>Present timeline view of plan</a:t>
            </a:r>
          </a:p>
          <a:p>
            <a:r>
              <a:rPr lang="en-US" dirty="0"/>
              <a:t>No existing API for most of this!</a:t>
            </a:r>
          </a:p>
          <a:p>
            <a:pPr lvl="1"/>
            <a:r>
              <a:rPr lang="en-US" dirty="0"/>
              <a:t>Can use the built-in ground track layer as a starting point, though</a:t>
            </a:r>
          </a:p>
          <a:p>
            <a:r>
              <a:rPr lang="en-US" dirty="0"/>
              <a:t>No existing SPICE solution!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77E82-25E0-074D-B7C8-1BD500D7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30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2255D-AFF4-534D-A70C-4C6635E3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31F0E-2AA4-DB42-95DF-81A56627E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304"/>
            <a:ext cx="7772400" cy="740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35A0F-4383-7446-98AB-7AD7F7B7EAD8}"/>
              </a:ext>
            </a:extLst>
          </p:cNvPr>
          <p:cNvSpPr txBox="1"/>
          <p:nvPr/>
        </p:nvSpPr>
        <p:spPr>
          <a:xfrm>
            <a:off x="272909" y="591770"/>
            <a:ext cx="81892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 planning layer map features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723096-1C60-474D-84A5-129B2E639C2E}"/>
              </a:ext>
            </a:extLst>
          </p:cNvPr>
          <p:cNvCxnSpPr>
            <a:cxnSpLocks/>
          </p:cNvCxnSpPr>
          <p:nvPr/>
        </p:nvCxnSpPr>
        <p:spPr>
          <a:xfrm flipH="1">
            <a:off x="4005330" y="2428946"/>
            <a:ext cx="4456874" cy="4409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0B599D-7D0D-9244-8D97-C27615647C8E}"/>
              </a:ext>
            </a:extLst>
          </p:cNvPr>
          <p:cNvCxnSpPr>
            <a:cxnSpLocks/>
          </p:cNvCxnSpPr>
          <p:nvPr/>
        </p:nvCxnSpPr>
        <p:spPr>
          <a:xfrm flipH="1">
            <a:off x="4150221" y="3139849"/>
            <a:ext cx="4311981" cy="3770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E562EA-B186-BD40-912E-04851F0F5960}"/>
              </a:ext>
            </a:extLst>
          </p:cNvPr>
          <p:cNvCxnSpPr>
            <a:cxnSpLocks/>
          </p:cNvCxnSpPr>
          <p:nvPr/>
        </p:nvCxnSpPr>
        <p:spPr>
          <a:xfrm flipH="1">
            <a:off x="6254840" y="4320461"/>
            <a:ext cx="2207362" cy="2811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5A3868-55F6-E64A-8994-6E06ADE7FBBB}"/>
              </a:ext>
            </a:extLst>
          </p:cNvPr>
          <p:cNvCxnSpPr>
            <a:cxnSpLocks/>
          </p:cNvCxnSpPr>
          <p:nvPr/>
        </p:nvCxnSpPr>
        <p:spPr>
          <a:xfrm flipH="1" flipV="1">
            <a:off x="7358522" y="7366419"/>
            <a:ext cx="1103680" cy="11339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1C9753-0303-AC43-B3EE-B351696C277F}"/>
              </a:ext>
            </a:extLst>
          </p:cNvPr>
          <p:cNvCxnSpPr>
            <a:cxnSpLocks/>
          </p:cNvCxnSpPr>
          <p:nvPr/>
        </p:nvCxnSpPr>
        <p:spPr>
          <a:xfrm flipH="1">
            <a:off x="3721995" y="5066123"/>
            <a:ext cx="4740207" cy="16373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B0128D-EBBD-974A-AFD5-A52525F8958C}"/>
              </a:ext>
            </a:extLst>
          </p:cNvPr>
          <p:cNvCxnSpPr>
            <a:cxnSpLocks/>
          </p:cNvCxnSpPr>
          <p:nvPr/>
        </p:nvCxnSpPr>
        <p:spPr>
          <a:xfrm flipH="1">
            <a:off x="4150218" y="5629481"/>
            <a:ext cx="4311984" cy="52944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769F2F-B3AC-1A42-B294-E1BDABF9C43E}"/>
              </a:ext>
            </a:extLst>
          </p:cNvPr>
          <p:cNvCxnSpPr>
            <a:cxnSpLocks/>
          </p:cNvCxnSpPr>
          <p:nvPr/>
        </p:nvCxnSpPr>
        <p:spPr>
          <a:xfrm flipH="1">
            <a:off x="6407240" y="6070192"/>
            <a:ext cx="2054962" cy="12731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B3A322-C129-D948-ACE0-817C98C35ACF}"/>
              </a:ext>
            </a:extLst>
          </p:cNvPr>
          <p:cNvCxnSpPr>
            <a:cxnSpLocks/>
          </p:cNvCxnSpPr>
          <p:nvPr/>
        </p:nvCxnSpPr>
        <p:spPr>
          <a:xfrm flipH="1">
            <a:off x="6509658" y="6518025"/>
            <a:ext cx="1952544" cy="4481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85E8D39-914C-5D4E-8551-2DB97BF803B9}"/>
              </a:ext>
            </a:extLst>
          </p:cNvPr>
          <p:cNvSpPr txBox="1"/>
          <p:nvPr/>
        </p:nvSpPr>
        <p:spPr>
          <a:xfrm>
            <a:off x="8587104" y="2257468"/>
            <a:ext cx="349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yellow line: day, no exclusions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133DAC-3446-1A46-A62F-F4D800F700B6}"/>
              </a:ext>
            </a:extLst>
          </p:cNvPr>
          <p:cNvSpPr txBox="1"/>
          <p:nvPr/>
        </p:nvSpPr>
        <p:spPr>
          <a:xfrm>
            <a:off x="8587104" y="2950089"/>
            <a:ext cx="322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box: </a:t>
            </a:r>
            <a:r>
              <a:rPr lang="en-US" dirty="0" err="1"/>
              <a:t>CaSSIS</a:t>
            </a:r>
            <a:r>
              <a:rPr lang="en-US" dirty="0"/>
              <a:t> image footprint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15D167-668E-4F48-8821-0B9D2E11BB06}"/>
              </a:ext>
            </a:extLst>
          </p:cNvPr>
          <p:cNvCxnSpPr>
            <a:cxnSpLocks/>
          </p:cNvCxnSpPr>
          <p:nvPr/>
        </p:nvCxnSpPr>
        <p:spPr>
          <a:xfrm flipH="1">
            <a:off x="3780632" y="3760060"/>
            <a:ext cx="4681570" cy="35648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341B967-806A-264F-9995-39E4F3892E9F}"/>
              </a:ext>
            </a:extLst>
          </p:cNvPr>
          <p:cNvSpPr txBox="1"/>
          <p:nvPr/>
        </p:nvSpPr>
        <p:spPr>
          <a:xfrm>
            <a:off x="8587104" y="3575394"/>
            <a:ext cx="387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Tiny magenta box: TGO at image center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A11ED9-B0DE-CB45-A7E2-7206201E3BAB}"/>
              </a:ext>
            </a:extLst>
          </p:cNvPr>
          <p:cNvSpPr txBox="1"/>
          <p:nvPr/>
        </p:nvSpPr>
        <p:spPr>
          <a:xfrm>
            <a:off x="8595421" y="4155133"/>
            <a:ext cx="288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Pink box: </a:t>
            </a:r>
            <a:r>
              <a:rPr lang="en-US" dirty="0" err="1"/>
              <a:t>CaST</a:t>
            </a:r>
            <a:r>
              <a:rPr lang="en-US" dirty="0"/>
              <a:t> layer beneath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E48144-D685-8948-AF26-029845C2B46A}"/>
              </a:ext>
            </a:extLst>
          </p:cNvPr>
          <p:cNvSpPr txBox="1"/>
          <p:nvPr/>
        </p:nvSpPr>
        <p:spPr>
          <a:xfrm>
            <a:off x="8587104" y="4876800"/>
            <a:ext cx="431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box: off-nadir extent of selected orbit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C05E69-3CCB-4742-A736-CF97C93B4E38}"/>
              </a:ext>
            </a:extLst>
          </p:cNvPr>
          <p:cNvSpPr txBox="1"/>
          <p:nvPr/>
        </p:nvSpPr>
        <p:spPr>
          <a:xfrm>
            <a:off x="8587104" y="5420407"/>
            <a:ext cx="43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 highlight: no targeted, nadir warning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4E1940-56E1-544F-B70D-9C2647AAA574}"/>
              </a:ext>
            </a:extLst>
          </p:cNvPr>
          <p:cNvSpPr txBox="1"/>
          <p:nvPr/>
        </p:nvSpPr>
        <p:spPr>
          <a:xfrm>
            <a:off x="8587104" y="5894202"/>
            <a:ext cx="33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highlight: no imaging allowed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2C7387-3A4F-F44C-A5DF-FE3F464C9BB0}"/>
              </a:ext>
            </a:extLst>
          </p:cNvPr>
          <p:cNvSpPr txBox="1"/>
          <p:nvPr/>
        </p:nvSpPr>
        <p:spPr>
          <a:xfrm>
            <a:off x="8587104" y="6354809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Dashed line: night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1FD9AE-05D4-184F-9525-992AF208F3B9}"/>
              </a:ext>
            </a:extLst>
          </p:cNvPr>
          <p:cNvSpPr txBox="1"/>
          <p:nvPr/>
        </p:nvSpPr>
        <p:spPr>
          <a:xfrm>
            <a:off x="8587104" y="7286847"/>
            <a:ext cx="26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Panner</a:t>
            </a:r>
            <a:r>
              <a:rPr lang="en-US" dirty="0"/>
              <a:t> view (JMARS core)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0A2FF8-73B4-4F4F-9775-14C214EFAA27}"/>
              </a:ext>
            </a:extLst>
          </p:cNvPr>
          <p:cNvCxnSpPr>
            <a:cxnSpLocks/>
          </p:cNvCxnSpPr>
          <p:nvPr/>
        </p:nvCxnSpPr>
        <p:spPr>
          <a:xfrm flipH="1">
            <a:off x="7322323" y="2013474"/>
            <a:ext cx="1139879" cy="31222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6B2F964-B689-3E4A-BA1F-CD73A3B04EC4}"/>
              </a:ext>
            </a:extLst>
          </p:cNvPr>
          <p:cNvSpPr txBox="1"/>
          <p:nvPr/>
        </p:nvSpPr>
        <p:spPr>
          <a:xfrm>
            <a:off x="8595421" y="1799470"/>
            <a:ext cx="24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view (JMARS core)</a:t>
            </a:r>
          </a:p>
        </p:txBody>
      </p:sp>
    </p:spTree>
    <p:extLst>
      <p:ext uri="{BB962C8B-B14F-4D97-AF65-F5344CB8AC3E}">
        <p14:creationId xmlns:p14="http://schemas.microsoft.com/office/powerpoint/2010/main" val="204200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236954-AF2A-5841-92D4-E8F8E548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AD9E8-40D9-4140-9094-D36243F8A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05"/>
            <a:ext cx="7772400" cy="7554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508EF-6C42-0F46-84F7-18B1D1CC385D}"/>
              </a:ext>
            </a:extLst>
          </p:cNvPr>
          <p:cNvSpPr txBox="1"/>
          <p:nvPr/>
        </p:nvSpPr>
        <p:spPr>
          <a:xfrm>
            <a:off x="285788" y="553271"/>
            <a:ext cx="6640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Adding an image to the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3676E-19BD-284D-B36B-859DAB809643}"/>
              </a:ext>
            </a:extLst>
          </p:cNvPr>
          <p:cNvSpPr txBox="1"/>
          <p:nvPr/>
        </p:nvSpPr>
        <p:spPr>
          <a:xfrm>
            <a:off x="7789255" y="2111787"/>
            <a:ext cx="5012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here, inside outline of target 600, on a night segment inside an ”observation wheel off-load”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91ED9-8CE0-B94C-8E28-1F0BC12A130D}"/>
              </a:ext>
            </a:extLst>
          </p:cNvPr>
          <p:cNvSpPr txBox="1"/>
          <p:nvPr/>
        </p:nvSpPr>
        <p:spPr>
          <a:xfrm>
            <a:off x="7789254" y="3298741"/>
            <a:ext cx="131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F546E-19D7-454A-9C50-DC6601BF3490}"/>
              </a:ext>
            </a:extLst>
          </p:cNvPr>
          <p:cNvSpPr txBox="1"/>
          <p:nvPr/>
        </p:nvSpPr>
        <p:spPr>
          <a:xfrm>
            <a:off x="7789254" y="4090978"/>
            <a:ext cx="14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lighting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DC9D1-590B-5940-AE35-226E89B5D34F}"/>
              </a:ext>
            </a:extLst>
          </p:cNvPr>
          <p:cNvSpPr txBox="1"/>
          <p:nvPr/>
        </p:nvSpPr>
        <p:spPr>
          <a:xfrm>
            <a:off x="7789254" y="4872645"/>
            <a:ext cx="479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Exclusion warning for nadir, violation for targeted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49C03-0BC3-6C4E-9C93-D5DD590FD395}"/>
              </a:ext>
            </a:extLst>
          </p:cNvPr>
          <p:cNvSpPr txBox="1"/>
          <p:nvPr/>
        </p:nvSpPr>
        <p:spPr>
          <a:xfrm>
            <a:off x="7789254" y="5953166"/>
            <a:ext cx="269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parenting to target 600…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602BD3-ADE4-954D-ABBB-55E1025E04C1}"/>
              </a:ext>
            </a:extLst>
          </p:cNvPr>
          <p:cNvSpPr txBox="1"/>
          <p:nvPr/>
        </p:nvSpPr>
        <p:spPr>
          <a:xfrm>
            <a:off x="7767452" y="7182398"/>
            <a:ext cx="267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not parenting to a target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F8345A-A68C-9C44-A12E-1C5A075402FD}"/>
              </a:ext>
            </a:extLst>
          </p:cNvPr>
          <p:cNvCxnSpPr>
            <a:cxnSpLocks/>
          </p:cNvCxnSpPr>
          <p:nvPr/>
        </p:nvCxnSpPr>
        <p:spPr>
          <a:xfrm flipH="1">
            <a:off x="3734873" y="2524276"/>
            <a:ext cx="3899320" cy="75032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736237-A5EC-EE4B-85A6-E68999A8736C}"/>
              </a:ext>
            </a:extLst>
          </p:cNvPr>
          <p:cNvCxnSpPr>
            <a:cxnSpLocks/>
          </p:cNvCxnSpPr>
          <p:nvPr/>
        </p:nvCxnSpPr>
        <p:spPr>
          <a:xfrm flipH="1">
            <a:off x="5048518" y="3477547"/>
            <a:ext cx="2571484" cy="31222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9276B5-C1E5-ED4D-AA1C-603B191A9233}"/>
              </a:ext>
            </a:extLst>
          </p:cNvPr>
          <p:cNvCxnSpPr>
            <a:cxnSpLocks/>
          </p:cNvCxnSpPr>
          <p:nvPr/>
        </p:nvCxnSpPr>
        <p:spPr>
          <a:xfrm flipH="1">
            <a:off x="5684533" y="4249602"/>
            <a:ext cx="1943503" cy="4158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BE88D4-3E43-8842-BE88-D8B971355966}"/>
              </a:ext>
            </a:extLst>
          </p:cNvPr>
          <p:cNvCxnSpPr>
            <a:cxnSpLocks/>
          </p:cNvCxnSpPr>
          <p:nvPr/>
        </p:nvCxnSpPr>
        <p:spPr>
          <a:xfrm flipH="1">
            <a:off x="5988676" y="5021657"/>
            <a:ext cx="1653604" cy="3541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BCD583-1CEA-7B4E-BD98-78FE0BF17410}"/>
              </a:ext>
            </a:extLst>
          </p:cNvPr>
          <p:cNvCxnSpPr>
            <a:cxnSpLocks/>
          </p:cNvCxnSpPr>
          <p:nvPr/>
        </p:nvCxnSpPr>
        <p:spPr>
          <a:xfrm flipH="1">
            <a:off x="6207617" y="6135182"/>
            <a:ext cx="142042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76C429-971A-8E4F-9E5D-72A2349E39AF}"/>
              </a:ext>
            </a:extLst>
          </p:cNvPr>
          <p:cNvCxnSpPr>
            <a:cxnSpLocks/>
          </p:cNvCxnSpPr>
          <p:nvPr/>
        </p:nvCxnSpPr>
        <p:spPr>
          <a:xfrm flipH="1">
            <a:off x="6509656" y="7367064"/>
            <a:ext cx="1132624" cy="12653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61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2BFDF-2EDC-3343-B3ED-2899AEEC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CDE0A-ABA5-254A-964E-8E4B688C7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0" y="333375"/>
            <a:ext cx="6115050" cy="454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36648-916E-D946-8177-CBA150C56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92" y="333375"/>
            <a:ext cx="6115050" cy="454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81C76-619D-AC43-B172-48D88213A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0" y="4476115"/>
            <a:ext cx="6115050" cy="454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4C8D4-8D4B-0444-95B4-E9711FF7B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92" y="4476115"/>
            <a:ext cx="61150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9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7755B-F47F-764A-A5CE-F067A291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BF606-F70B-DC47-A0C9-EEDC9FD1C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56" y="834812"/>
            <a:ext cx="10998200" cy="866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CD069-614D-6A44-838D-E62619D810A4}"/>
              </a:ext>
            </a:extLst>
          </p:cNvPr>
          <p:cNvSpPr txBox="1"/>
          <p:nvPr/>
        </p:nvSpPr>
        <p:spPr>
          <a:xfrm>
            <a:off x="478971" y="719924"/>
            <a:ext cx="843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COGG: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Observation Generation GUI (after HOGG: HiRISE…)</a:t>
            </a:r>
          </a:p>
        </p:txBody>
      </p:sp>
    </p:spTree>
    <p:extLst>
      <p:ext uri="{BB962C8B-B14F-4D97-AF65-F5344CB8AC3E}">
        <p14:creationId xmlns:p14="http://schemas.microsoft.com/office/powerpoint/2010/main" val="1511845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14529-B58E-F44A-B245-5281762C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SPICE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42EB3-35DC-274A-99F6-803ED4098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9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D5417-5710-B049-A2EB-D0744E41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Science-driven mission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1826C-254F-3843-A88B-9500B39DD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5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C9B3-9141-AF4E-92BB-1A98A2AC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SPICE in 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C17F9-0EEF-274A-BD17-970FDEB3C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NAIF SPICE toolkit used for spacecraft/body position, velocity, pointing, timing</a:t>
            </a: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naif.jpl.nasa.gov</a:t>
            </a:r>
            <a:endParaRPr lang="en-US" dirty="0"/>
          </a:p>
          <a:p>
            <a:r>
              <a:rPr lang="en-US" dirty="0"/>
              <a:t>Fortran, C, IDL, </a:t>
            </a:r>
            <a:r>
              <a:rPr lang="en-US" dirty="0" err="1"/>
              <a:t>Matlab</a:t>
            </a:r>
            <a:r>
              <a:rPr lang="en-US" dirty="0"/>
              <a:t> officially supported</a:t>
            </a:r>
          </a:p>
          <a:p>
            <a:r>
              <a:rPr lang="en-US" dirty="0"/>
              <a:t>When we started, there was no widely available Java toolkit</a:t>
            </a:r>
          </a:p>
          <a:p>
            <a:pPr lvl="1"/>
            <a:r>
              <a:rPr lang="en-US" dirty="0"/>
              <a:t>NAIF: JNISPICE, flagged as an “alpha-test”</a:t>
            </a:r>
          </a:p>
          <a:p>
            <a:pPr lvl="1"/>
            <a:r>
              <a:rPr lang="en-US" dirty="0"/>
              <a:t>ASU: JSPICE (used in MRO tools MTT, </a:t>
            </a:r>
            <a:r>
              <a:rPr lang="en-US" dirty="0" err="1"/>
              <a:t>HiPlan</a:t>
            </a:r>
            <a:r>
              <a:rPr lang="en-US" dirty="0"/>
              <a:t>), not released</a:t>
            </a:r>
          </a:p>
          <a:p>
            <a:pPr lvl="2"/>
            <a:r>
              <a:rPr lang="en-US" dirty="0"/>
              <a:t>Destined for public release, I believe</a:t>
            </a:r>
          </a:p>
          <a:p>
            <a:r>
              <a:rPr lang="en-US" dirty="0"/>
              <a:t>Obviously we rolled our own: UA-SPICE</a:t>
            </a:r>
          </a:p>
          <a:p>
            <a:pPr lvl="1"/>
            <a:r>
              <a:rPr lang="en-US" dirty="0"/>
              <a:t>Large effort, diverted some resources from PLAN-C proper</a:t>
            </a:r>
          </a:p>
          <a:p>
            <a:pPr lvl="1"/>
            <a:r>
              <a:rPr lang="en-US" dirty="0"/>
              <a:t>Useful in other contexts, useful learning experience</a:t>
            </a:r>
          </a:p>
          <a:p>
            <a:pPr lvl="1"/>
            <a:r>
              <a:rPr lang="en-US" dirty="0"/>
              <a:t>Likely open-source it</a:t>
            </a:r>
          </a:p>
          <a:p>
            <a:r>
              <a:rPr lang="en-US" dirty="0"/>
              <a:t>NAIF’s JNISPICE is now “considered of sufficient quality to be released to interested persons”</a:t>
            </a:r>
          </a:p>
          <a:p>
            <a:r>
              <a:rPr lang="en-US" dirty="0"/>
              <a:t>Strongly recommend pursuing NAIF’s solution</a:t>
            </a:r>
          </a:p>
          <a:p>
            <a:pPr lvl="1"/>
            <a:r>
              <a:rPr lang="en-US" dirty="0"/>
              <a:t>I’ll likely replace UA-SPICE in PLAN-C with JNISPICE in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AC534-448F-A743-A942-36B10740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7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4439F-9689-CD4F-8EBE-49CE3282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B06E6-72AF-F64E-BBEE-98555A0B7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1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DC20-6BD1-074F-B93D-E5796DA7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B1BA-6AA4-5A47-8F2D-099F751FF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JMARS is a capable, Java-based GIS application suitable for science-driven spacecraft mission operations</a:t>
            </a:r>
          </a:p>
          <a:p>
            <a:r>
              <a:rPr lang="en-US" dirty="0"/>
              <a:t>The open-source version (OSS) can be extended to your particular needs with varying degrees of effort</a:t>
            </a:r>
          </a:p>
          <a:p>
            <a:pPr lvl="1"/>
            <a:r>
              <a:rPr lang="en-US" dirty="0"/>
              <a:t>Custom data sources for the shape layer require the least effort</a:t>
            </a:r>
          </a:p>
          <a:p>
            <a:pPr lvl="1"/>
            <a:r>
              <a:rPr lang="en-US" dirty="0"/>
              <a:t>Customizing an existing layer requires more effort but is a viable solution in some cases</a:t>
            </a:r>
          </a:p>
          <a:p>
            <a:pPr lvl="1"/>
            <a:r>
              <a:rPr lang="en-US" dirty="0"/>
              <a:t>A fully functional mission planning layer with resource modeling, flight rules, etc., can tap into everything provided by the JMARS core, but may require considerable effort</a:t>
            </a:r>
          </a:p>
          <a:p>
            <a:r>
              <a:rPr lang="en-US" dirty="0"/>
              <a:t>Probably best to use NAIF’s own JNISPCE as a SPICE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3B26C-DBB0-FA4F-9F55-0B9BD608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FD44FD-570A-E743-BF5C-B270ADC83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720141"/>
              </p:ext>
            </p:extLst>
          </p:nvPr>
        </p:nvGraphicFramePr>
        <p:xfrm>
          <a:off x="2393097" y="7728825"/>
          <a:ext cx="8669868" cy="768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4934">
                  <a:extLst>
                    <a:ext uri="{9D8B030D-6E8A-4147-A177-3AD203B41FA5}">
                      <a16:colId xmlns:a16="http://schemas.microsoft.com/office/drawing/2014/main" val="3722096258"/>
                    </a:ext>
                  </a:extLst>
                </a:gridCol>
                <a:gridCol w="4334934">
                  <a:extLst>
                    <a:ext uri="{9D8B030D-6E8A-4147-A177-3AD203B41FA5}">
                      <a16:colId xmlns:a16="http://schemas.microsoft.com/office/drawing/2014/main" val="3473351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HiRISE: 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https://hirise.lpl.arizona.edu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CaSSIS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: 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</a:t>
                      </a:r>
                      <a:r>
                        <a:rPr lang="en-US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cassis.unibe.ch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3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JMARS: 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</a:t>
                      </a:r>
                      <a:r>
                        <a:rPr lang="en-US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jmars.asu.edu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NAIF/SPICE: </a:t>
                      </a:r>
                      <a:r>
                        <a:rPr lang="en-US" dirty="0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</a:t>
                      </a:r>
                      <a:r>
                        <a:rPr lang="en-US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naif.jpl.nasa.gov</a:t>
                      </a:r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98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dune-blur.jpg" descr="dune-bl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HiRISE-slide-title.jpg" descr="HiRISE-slide-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HIGH RESOLUTION IMAGING SCIENCE EXPERIMENT…"/>
          <p:cNvSpPr txBox="1"/>
          <p:nvPr/>
        </p:nvSpPr>
        <p:spPr>
          <a:xfrm>
            <a:off x="2528686" y="8185795"/>
            <a:ext cx="8019182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2400"/>
              </a:spcBef>
              <a:defRPr sz="25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HIGH RESOLUTION IMAGING SCIENCE EXPERIMENT</a:t>
            </a:r>
          </a:p>
          <a:p>
            <a:pPr algn="ctr">
              <a:spcBef>
                <a:spcPts val="2400"/>
              </a:spcBef>
              <a:defRPr sz="25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err="1"/>
              <a:t>uahirise.org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3CCD7C-DD68-D846-A9A3-3DAF40E7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971" y="8976923"/>
            <a:ext cx="12061371" cy="519289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A satellite in space&#10;&#10;Description automatically generated">
            <a:extLst>
              <a:ext uri="{FF2B5EF4-FFF2-40B4-BE49-F238E27FC236}">
                <a16:creationId xmlns:a16="http://schemas.microsoft.com/office/drawing/2014/main" id="{A89DDFB0-1EDB-3B42-A1D9-F0EB3650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02" y="1137424"/>
            <a:ext cx="4718608" cy="3093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8A242-745C-2443-9F0E-8A446DABF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92" y="1026122"/>
            <a:ext cx="4518975" cy="4518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D62C1B-DCC7-E445-BDEF-0C78AE66E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91" y="4230642"/>
            <a:ext cx="3355075" cy="2856216"/>
          </a:xfrm>
          <a:prstGeom prst="rect">
            <a:avLst/>
          </a:prstGeom>
        </p:spPr>
      </p:pic>
      <p:pic>
        <p:nvPicPr>
          <p:cNvPr id="11" name="Picture 10" descr="A picture containing indoor, wall, kitchen, person&#10;&#10;Description automatically generated">
            <a:extLst>
              <a:ext uri="{FF2B5EF4-FFF2-40B4-BE49-F238E27FC236}">
                <a16:creationId xmlns:a16="http://schemas.microsoft.com/office/drawing/2014/main" id="{B0787E4C-E133-7041-BE1B-4C9CA3C14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62" y="4411243"/>
            <a:ext cx="4064000" cy="25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1C4D7F-6EE5-334A-92C6-5A49E84496F7}"/>
              </a:ext>
            </a:extLst>
          </p:cNvPr>
          <p:cNvSpPr txBox="1"/>
          <p:nvPr/>
        </p:nvSpPr>
        <p:spPr>
          <a:xfrm>
            <a:off x="1046703" y="556713"/>
            <a:ext cx="4990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Mars Reconnaissance Orbiter &amp; HiRISE (NASA)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9EF768-7196-A540-AB44-532CDF4A29DD}"/>
              </a:ext>
            </a:extLst>
          </p:cNvPr>
          <p:cNvSpPr txBox="1"/>
          <p:nvPr/>
        </p:nvSpPr>
        <p:spPr>
          <a:xfrm>
            <a:off x="7565105" y="556713"/>
            <a:ext cx="484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Trace Gas Orbiter &amp; </a:t>
            </a: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 (ESA, </a:t>
            </a: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Roscosmos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28FFF12-4398-284A-9DC0-6A223933F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170351"/>
              </p:ext>
            </p:extLst>
          </p:nvPr>
        </p:nvGraphicFramePr>
        <p:xfrm>
          <a:off x="1510162" y="7452923"/>
          <a:ext cx="40640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2609">
                  <a:extLst>
                    <a:ext uri="{9D8B030D-6E8A-4147-A177-3AD203B41FA5}">
                      <a16:colId xmlns:a16="http://schemas.microsoft.com/office/drawing/2014/main" val="3195141482"/>
                    </a:ext>
                  </a:extLst>
                </a:gridCol>
                <a:gridCol w="2641391">
                  <a:extLst>
                    <a:ext uri="{9D8B030D-6E8A-4147-A177-3AD203B41FA5}">
                      <a16:colId xmlns:a16="http://schemas.microsoft.com/office/drawing/2014/main" val="3589101920"/>
                    </a:ext>
                  </a:extLst>
                </a:gridCol>
              </a:tblGrid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Push-broom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258806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Detector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14 CCDs (2, 10, 2 config)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027631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Detector Size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2048 x 128, 14 bit/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px</a:t>
                      </a:r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2045658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Ground Scale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30 cm/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px</a:t>
                      </a:r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486003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Swath Width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6 km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36830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Colors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 (red, blue-green, 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nir</a:t>
                      </a:r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0626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111E1B1-3D28-1D44-A06E-06711A4CC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606929"/>
              </p:ext>
            </p:extLst>
          </p:nvPr>
        </p:nvGraphicFramePr>
        <p:xfrm>
          <a:off x="7624214" y="7435162"/>
          <a:ext cx="40640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2518">
                  <a:extLst>
                    <a:ext uri="{9D8B030D-6E8A-4147-A177-3AD203B41FA5}">
                      <a16:colId xmlns:a16="http://schemas.microsoft.com/office/drawing/2014/main" val="3195141482"/>
                    </a:ext>
                  </a:extLst>
                </a:gridCol>
                <a:gridCol w="2711482">
                  <a:extLst>
                    <a:ext uri="{9D8B030D-6E8A-4147-A177-3AD203B41FA5}">
                      <a16:colId xmlns:a16="http://schemas.microsoft.com/office/drawing/2014/main" val="3589101920"/>
                    </a:ext>
                  </a:extLst>
                </a:gridCol>
              </a:tblGrid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Scan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Push-frame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258806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Detector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 CMOS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027631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Detector Size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2048 x 256 strips, 14 bit/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px</a:t>
                      </a:r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87967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Ground Scale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4.6 m/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px</a:t>
                      </a:r>
                      <a:endParaRPr lang="en-US" sz="140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486003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Swath Width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9.4 km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36830"/>
                  </a:ext>
                </a:extLst>
              </a:tr>
              <a:tr h="290659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Colors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 (pan, red, blue-green, </a:t>
                      </a:r>
                      <a:r>
                        <a:rPr lang="en-US" sz="1400" err="1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nir</a:t>
                      </a:r>
                      <a:r>
                        <a:rPr lang="en-US" sz="140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0626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BBE2CF9-6A8D-1E4C-9771-F0E4F04759EF}"/>
              </a:ext>
            </a:extLst>
          </p:cNvPr>
          <p:cNvSpPr txBox="1"/>
          <p:nvPr/>
        </p:nvSpPr>
        <p:spPr>
          <a:xfrm>
            <a:off x="3300761" y="3789127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HiRISE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4E9D25-01D1-0A49-BA22-231265AFF765}"/>
              </a:ext>
            </a:extLst>
          </p:cNvPr>
          <p:cNvSpPr/>
          <p:nvPr/>
        </p:nvSpPr>
        <p:spPr>
          <a:xfrm>
            <a:off x="9659364" y="3216620"/>
            <a:ext cx="657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err="1">
                <a:solidFill>
                  <a:schemeClr val="bg1">
                    <a:lumMod val="95000"/>
                  </a:schemeClr>
                </a:solidFill>
              </a:rPr>
              <a:t>CaSSIS</a:t>
            </a:r>
            <a:endParaRPr lang="en-US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C57CE0-FFE5-964A-8F09-46542D1F9A2A}"/>
              </a:ext>
            </a:extLst>
          </p:cNvPr>
          <p:cNvSpPr txBox="1"/>
          <p:nvPr/>
        </p:nvSpPr>
        <p:spPr>
          <a:xfrm rot="5400000">
            <a:off x="7353027" y="6492945"/>
            <a:ext cx="670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</a:rPr>
              <a:t>Uni. Bern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4B1E5A-01AA-9441-943F-CC782D2B5C5C}"/>
              </a:ext>
            </a:extLst>
          </p:cNvPr>
          <p:cNvSpPr txBox="1"/>
          <p:nvPr/>
        </p:nvSpPr>
        <p:spPr>
          <a:xfrm rot="5400000">
            <a:off x="7162446" y="3666017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</a:rPr>
              <a:t>ESA/ATG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</a:rPr>
              <a:t>medialab</a:t>
            </a:r>
            <a:endParaRPr lang="en-US" sz="1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E1D1-A32C-8748-B2E3-B14C89E7DC7E}"/>
              </a:ext>
            </a:extLst>
          </p:cNvPr>
          <p:cNvSpPr txBox="1"/>
          <p:nvPr/>
        </p:nvSpPr>
        <p:spPr>
          <a:xfrm rot="5400000">
            <a:off x="5731097" y="3909933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</a:rPr>
              <a:t>NASA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650434-146A-1C46-B381-366C9971D6BB}"/>
              </a:ext>
            </a:extLst>
          </p:cNvPr>
          <p:cNvSpPr txBox="1"/>
          <p:nvPr/>
        </p:nvSpPr>
        <p:spPr>
          <a:xfrm rot="5400000">
            <a:off x="4991636" y="6154122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>
                    <a:lumMod val="95000"/>
                  </a:schemeClr>
                </a:solidFill>
              </a:rPr>
              <a:t>NASA/JPL/Ball Aerospace</a:t>
            </a:r>
          </a:p>
        </p:txBody>
      </p:sp>
    </p:spTree>
    <p:extLst>
      <p:ext uri="{BB962C8B-B14F-4D97-AF65-F5344CB8AC3E}">
        <p14:creationId xmlns:p14="http://schemas.microsoft.com/office/powerpoint/2010/main" val="303455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511C3-1AAF-CC4C-9099-6D73946A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971" y="8976923"/>
            <a:ext cx="12061371" cy="519289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7A4D09-49CF-BE4B-ACAA-2BC05312C673}"/>
              </a:ext>
            </a:extLst>
          </p:cNvPr>
          <p:cNvGrpSpPr/>
          <p:nvPr/>
        </p:nvGrpSpPr>
        <p:grpSpPr>
          <a:xfrm>
            <a:off x="1336907" y="609599"/>
            <a:ext cx="4876800" cy="3934599"/>
            <a:chOff x="1336907" y="609599"/>
            <a:chExt cx="4876800" cy="3934599"/>
          </a:xfrm>
        </p:grpSpPr>
        <p:pic>
          <p:nvPicPr>
            <p:cNvPr id="10" name="Picture 9" descr="A picture containing outdoor, sky&#10;&#10;Description automatically generated">
              <a:extLst>
                <a:ext uri="{FF2B5EF4-FFF2-40B4-BE49-F238E27FC236}">
                  <a16:creationId xmlns:a16="http://schemas.microsoft.com/office/drawing/2014/main" id="{0B09BBBF-C4CD-004F-98A3-B9D80BE24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07" y="609599"/>
              <a:ext cx="4876800" cy="3657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B1C06D-C033-6A40-8FE8-F4A1F141F76A}"/>
                </a:ext>
              </a:extLst>
            </p:cNvPr>
            <p:cNvSpPr txBox="1"/>
            <p:nvPr/>
          </p:nvSpPr>
          <p:spPr>
            <a:xfrm>
              <a:off x="1460810" y="3808961"/>
              <a:ext cx="465005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Is it safe to land here?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27FFA6-0F54-AA4D-8735-693149167F7C}"/>
                </a:ext>
              </a:extLst>
            </p:cNvPr>
            <p:cNvSpPr txBox="1"/>
            <p:nvPr/>
          </p:nvSpPr>
          <p:spPr>
            <a:xfrm>
              <a:off x="1336907" y="4267199"/>
              <a:ext cx="34914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PSP_007448_2475  • NASA/JPL/University of Arizona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604017-68DD-5E40-9FF8-6C48BBE3B753}"/>
              </a:ext>
            </a:extLst>
          </p:cNvPr>
          <p:cNvGrpSpPr/>
          <p:nvPr/>
        </p:nvGrpSpPr>
        <p:grpSpPr>
          <a:xfrm>
            <a:off x="7137735" y="611885"/>
            <a:ext cx="4876800" cy="3941929"/>
            <a:chOff x="7137735" y="611885"/>
            <a:chExt cx="4876800" cy="3941929"/>
          </a:xfrm>
        </p:grpSpPr>
        <p:pic>
          <p:nvPicPr>
            <p:cNvPr id="4" name="Picture 3" descr="A close up of an animal&#10;&#10;Description automatically generated">
              <a:extLst>
                <a:ext uri="{FF2B5EF4-FFF2-40B4-BE49-F238E27FC236}">
                  <a16:creationId xmlns:a16="http://schemas.microsoft.com/office/drawing/2014/main" id="{F2310231-D85C-F34A-87FE-ECD14C974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783" y="611885"/>
              <a:ext cx="4873752" cy="36553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68050B-37FB-604E-8094-F5FD859019E3}"/>
                </a:ext>
              </a:extLst>
            </p:cNvPr>
            <p:cNvSpPr txBox="1"/>
            <p:nvPr/>
          </p:nvSpPr>
          <p:spPr>
            <a:xfrm>
              <a:off x="7225989" y="3856977"/>
              <a:ext cx="470581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What’s going on here?!?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72D093-39AD-384E-BBC9-B10324105B8F}"/>
                </a:ext>
              </a:extLst>
            </p:cNvPr>
            <p:cNvSpPr txBox="1"/>
            <p:nvPr/>
          </p:nvSpPr>
          <p:spPr>
            <a:xfrm>
              <a:off x="7137735" y="4276815"/>
              <a:ext cx="34914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ESP_013049_0950 • NASA/JPL/University of Arizona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3CC897-CD0E-5F42-826E-95E3B4599239}"/>
              </a:ext>
            </a:extLst>
          </p:cNvPr>
          <p:cNvGrpSpPr/>
          <p:nvPr/>
        </p:nvGrpSpPr>
        <p:grpSpPr>
          <a:xfrm>
            <a:off x="1336907" y="4793261"/>
            <a:ext cx="4876800" cy="3906663"/>
            <a:chOff x="1336907" y="4793261"/>
            <a:chExt cx="4876800" cy="3906663"/>
          </a:xfrm>
        </p:grpSpPr>
        <p:pic>
          <p:nvPicPr>
            <p:cNvPr id="8" name="Picture 7" descr="A picture containing outdoor, ground, water&#10;&#10;Description automatically generated">
              <a:extLst>
                <a:ext uri="{FF2B5EF4-FFF2-40B4-BE49-F238E27FC236}">
                  <a16:creationId xmlns:a16="http://schemas.microsoft.com/office/drawing/2014/main" id="{8DA9F0F5-A9AF-8F4A-8DF6-C199691C9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907" y="4793261"/>
              <a:ext cx="4876800" cy="36576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E3FDD2-0523-B644-8B17-CB733087656C}"/>
                </a:ext>
              </a:extLst>
            </p:cNvPr>
            <p:cNvSpPr txBox="1"/>
            <p:nvPr/>
          </p:nvSpPr>
          <p:spPr>
            <a:xfrm>
              <a:off x="1460810" y="7992547"/>
              <a:ext cx="465005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How did these streaks form?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FDBE9E-A62E-5B4F-A10B-32B9CB66CD1E}"/>
                </a:ext>
              </a:extLst>
            </p:cNvPr>
            <p:cNvSpPr txBox="1"/>
            <p:nvPr/>
          </p:nvSpPr>
          <p:spPr>
            <a:xfrm>
              <a:off x="1371703" y="8422925"/>
              <a:ext cx="34914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ESP_058514_2140 • NASA/JPL/University of Arizona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C0E45F-9517-4540-8304-FCF139BFF75A}"/>
              </a:ext>
            </a:extLst>
          </p:cNvPr>
          <p:cNvGrpSpPr/>
          <p:nvPr/>
        </p:nvGrpSpPr>
        <p:grpSpPr>
          <a:xfrm>
            <a:off x="7137734" y="4793261"/>
            <a:ext cx="4876801" cy="3906663"/>
            <a:chOff x="7137734" y="4793261"/>
            <a:chExt cx="4876801" cy="3906663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53BD30CF-070A-7A49-B583-FB291F65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735" y="4793261"/>
              <a:ext cx="4876800" cy="3657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5618D1-D7AD-744A-851E-2608AB708042}"/>
                </a:ext>
              </a:extLst>
            </p:cNvPr>
            <p:cNvSpPr txBox="1"/>
            <p:nvPr/>
          </p:nvSpPr>
          <p:spPr>
            <a:xfrm>
              <a:off x="7225989" y="7992547"/>
              <a:ext cx="470581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What’s the best route for this rover?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6A2D46-5B1E-624A-9C0D-1F3BE7A268E0}"/>
                </a:ext>
              </a:extLst>
            </p:cNvPr>
            <p:cNvSpPr txBox="1"/>
            <p:nvPr/>
          </p:nvSpPr>
          <p:spPr>
            <a:xfrm>
              <a:off x="7359806" y="6254405"/>
              <a:ext cx="1105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MER-A “Spirit”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D46486-5DD1-0F43-9FAF-A394A876E541}"/>
                </a:ext>
              </a:extLst>
            </p:cNvPr>
            <p:cNvSpPr txBox="1"/>
            <p:nvPr/>
          </p:nvSpPr>
          <p:spPr>
            <a:xfrm>
              <a:off x="7137734" y="8422925"/>
              <a:ext cx="34914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ESP_021925_1650 • NASA/JPL/University of Arizona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9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D0B7E9-A827-304C-AF61-B730DE058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answer questions like these, you might need…</a:t>
            </a:r>
          </a:p>
          <a:p>
            <a:pPr lvl="1"/>
            <a:r>
              <a:rPr lang="en-US" dirty="0"/>
              <a:t>Elevation/topography data (e.g., MOLA)</a:t>
            </a:r>
          </a:p>
          <a:p>
            <a:pPr lvl="1"/>
            <a:r>
              <a:rPr lang="en-US" dirty="0"/>
              <a:t>Albedo data (TES)</a:t>
            </a:r>
          </a:p>
          <a:p>
            <a:pPr lvl="1"/>
            <a:r>
              <a:rPr lang="en-US" dirty="0"/>
              <a:t>Thermal data (THEMIS)</a:t>
            </a:r>
          </a:p>
          <a:p>
            <a:pPr lvl="1"/>
            <a:r>
              <a:rPr lang="en-US" dirty="0"/>
              <a:t>Minerology maps (TES again)</a:t>
            </a:r>
          </a:p>
          <a:p>
            <a:pPr lvl="1"/>
            <a:r>
              <a:rPr lang="en-US" dirty="0"/>
              <a:t>Orbit tracks</a:t>
            </a:r>
          </a:p>
          <a:p>
            <a:pPr lvl="1"/>
            <a:r>
              <a:rPr lang="en-US" dirty="0"/>
              <a:t>Previously acquired images</a:t>
            </a:r>
          </a:p>
          <a:p>
            <a:pPr lvl="1"/>
            <a:r>
              <a:rPr lang="en-US" dirty="0"/>
              <a:t>Region-of-interest outlines</a:t>
            </a:r>
          </a:p>
          <a:p>
            <a:pPr lvl="1"/>
            <a:r>
              <a:rPr lang="en-US" dirty="0"/>
              <a:t>Location of existing hardware</a:t>
            </a:r>
          </a:p>
          <a:p>
            <a:pPr lvl="1"/>
            <a:r>
              <a:rPr lang="en-US" dirty="0"/>
              <a:t>Planned traverse paths</a:t>
            </a:r>
          </a:p>
          <a:p>
            <a:r>
              <a:rPr lang="en-US" dirty="0"/>
              <a:t>…all displayed in one view</a:t>
            </a:r>
          </a:p>
          <a:p>
            <a:r>
              <a:rPr lang="en-US" dirty="0"/>
              <a:t>…a geographic information system (GIS) application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AD3BA-8635-2045-9A50-BC526812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3" name="Picture 2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7C105898-79A5-C64C-BCBE-D554E733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35" y="519290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25" name="Picture 2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951FCB3-5017-B34D-B955-29E33FD48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35" y="2459073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27" name="Picture 26" descr="A close up of some grass&#10;&#10;Description automatically generated">
            <a:extLst>
              <a:ext uri="{FF2B5EF4-FFF2-40B4-BE49-F238E27FC236}">
                <a16:creationId xmlns:a16="http://schemas.microsoft.com/office/drawing/2014/main" id="{4B497129-BDD5-5A48-9E27-7593FDEE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35" y="4456344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29" name="Picture 28" descr="A close up of a purple background&#10;&#10;Description automatically generated">
            <a:extLst>
              <a:ext uri="{FF2B5EF4-FFF2-40B4-BE49-F238E27FC236}">
                <a16:creationId xmlns:a16="http://schemas.microsoft.com/office/drawing/2014/main" id="{F58F68ED-8ACD-A648-870A-80A8EAB9A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35" y="6453615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3" name="Picture 3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9B55E7CE-EE0B-B94D-8165-0AFFB62E1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74" y="6453615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7972ED1-C210-CD41-B6C4-A2E09C232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18" y="6453615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7" name="Picture 36" descr="A crowd of people at a beach&#10;&#10;Description automatically generated">
            <a:extLst>
              <a:ext uri="{FF2B5EF4-FFF2-40B4-BE49-F238E27FC236}">
                <a16:creationId xmlns:a16="http://schemas.microsoft.com/office/drawing/2014/main" id="{985ACDE8-3B97-3A42-9B1F-B5861778DC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85" y="6453615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pic>
        <p:nvPicPr>
          <p:cNvPr id="39" name="Picture 38" descr="A close up of a street&#10;&#10;Description automatically generated">
            <a:extLst>
              <a:ext uri="{FF2B5EF4-FFF2-40B4-BE49-F238E27FC236}">
                <a16:creationId xmlns:a16="http://schemas.microsoft.com/office/drawing/2014/main" id="{46411026-A93A-2147-BB73-ABC28777B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5" y="6453615"/>
            <a:ext cx="3175000" cy="2222500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38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8D8A-3576-4243-BABC-89162242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JMARS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C7142-B970-CE41-BBE1-8F35F8261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6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12DC-1548-244B-A363-9BD52DF0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JMARS: A Java-based multi-body GIS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134B-64EC-AC44-BB00-6A36A0E69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Developed at ASU (in Phoenix, AZ – definitely not to be confused with UA in Tucson, AZ)</a:t>
            </a:r>
          </a:p>
          <a:p>
            <a:r>
              <a:rPr lang="en-US" dirty="0"/>
              <a:t>Originally for Mars, but now supports most large, rocky bodies in the Solar System plus a few asteroids</a:t>
            </a:r>
          </a:p>
          <a:p>
            <a:r>
              <a:rPr lang="en-US" dirty="0"/>
              <a:t>Data layers</a:t>
            </a:r>
          </a:p>
          <a:p>
            <a:pPr lvl="1"/>
            <a:r>
              <a:rPr lang="en-US" dirty="0"/>
              <a:t>Dozens of global base maps from various instruments</a:t>
            </a:r>
          </a:p>
          <a:p>
            <a:pPr lvl="1"/>
            <a:r>
              <a:rPr lang="en-US" dirty="0"/>
              <a:t>Image stamp layers</a:t>
            </a:r>
          </a:p>
          <a:p>
            <a:pPr lvl="1"/>
            <a:r>
              <a:rPr lang="en-US" dirty="0"/>
              <a:t>Ground track layers</a:t>
            </a:r>
          </a:p>
          <a:p>
            <a:pPr lvl="1"/>
            <a:r>
              <a:rPr lang="en-US" dirty="0"/>
              <a:t>Nomenclature</a:t>
            </a:r>
          </a:p>
          <a:p>
            <a:pPr lvl="1"/>
            <a:r>
              <a:rPr lang="en-US" dirty="0"/>
              <a:t>General shape layer</a:t>
            </a:r>
          </a:p>
          <a:p>
            <a:pPr lvl="1"/>
            <a:r>
              <a:rPr lang="en-US" dirty="0"/>
              <a:t>Crater counting layer</a:t>
            </a:r>
          </a:p>
          <a:p>
            <a:pPr lvl="1"/>
            <a:r>
              <a:rPr lang="en-US" dirty="0"/>
              <a:t>…each with customizable layer transparency</a:t>
            </a:r>
          </a:p>
          <a:p>
            <a:r>
              <a:rPr lang="en-US" dirty="0"/>
              <a:t>Used by MRO, OSIRIS-</a:t>
            </a:r>
            <a:r>
              <a:rPr lang="en-US" dirty="0" err="1"/>
              <a:t>REx</a:t>
            </a:r>
            <a:r>
              <a:rPr lang="en-US" dirty="0"/>
              <a:t>, TGO/</a:t>
            </a:r>
            <a:r>
              <a:rPr lang="en-US" dirty="0" err="1"/>
              <a:t>CaSSIS</a:t>
            </a:r>
            <a:r>
              <a:rPr lang="en-US" dirty="0"/>
              <a:t>…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jmars.asu.edu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35DCB-5A66-3F43-9157-693A704B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6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F44A6-3845-4E40-9227-6E9FB7C6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7A146-216C-6046-A7DE-37BD6C543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57" y="1203325"/>
            <a:ext cx="11119485" cy="7346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41675B-445E-2540-A364-45AF2FF6197B}"/>
              </a:ext>
            </a:extLst>
          </p:cNvPr>
          <p:cNvSpPr txBox="1"/>
          <p:nvPr/>
        </p:nvSpPr>
        <p:spPr>
          <a:xfrm>
            <a:off x="478971" y="719924"/>
            <a:ext cx="3689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 public version of JMARS</a:t>
            </a:r>
          </a:p>
        </p:txBody>
      </p:sp>
    </p:spTree>
    <p:extLst>
      <p:ext uri="{BB962C8B-B14F-4D97-AF65-F5344CB8AC3E}">
        <p14:creationId xmlns:p14="http://schemas.microsoft.com/office/powerpoint/2010/main" val="39545151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1448</Words>
  <Application>Microsoft Macintosh PowerPoint</Application>
  <PresentationFormat>Custom</PresentationFormat>
  <Paragraphs>249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Avenir Next Medium</vt:lpstr>
      <vt:lpstr>Calibri</vt:lpstr>
      <vt:lpstr>Lucida Grande</vt:lpstr>
      <vt:lpstr>Office Theme</vt:lpstr>
      <vt:lpstr>Building a Science-Driven Mission Planning Tool with OSS JMARS</vt:lpstr>
      <vt:lpstr>Roadmap</vt:lpstr>
      <vt:lpstr>Science-driven mission planning</vt:lpstr>
      <vt:lpstr>PowerPoint Presentation</vt:lpstr>
      <vt:lpstr>PowerPoint Presentation</vt:lpstr>
      <vt:lpstr>PowerPoint Presentation</vt:lpstr>
      <vt:lpstr>JMARS</vt:lpstr>
      <vt:lpstr>JMARS: A Java-based multi-body GIS app</vt:lpstr>
      <vt:lpstr>PowerPoint Presentation</vt:lpstr>
      <vt:lpstr>PowerPoint Presentation</vt:lpstr>
      <vt:lpstr>PowerPoint Presentation</vt:lpstr>
      <vt:lpstr>OSS JMARS</vt:lpstr>
      <vt:lpstr>Open-source (OSS) JMARS</vt:lpstr>
      <vt:lpstr>Example: Data supplier for existing shape layer</vt:lpstr>
      <vt:lpstr>PowerPoint Presentation</vt:lpstr>
      <vt:lpstr>PowerPoint Presentation</vt:lpstr>
      <vt:lpstr>PowerPoint Presentation</vt:lpstr>
      <vt:lpstr>Example: Customized shape layer</vt:lpstr>
      <vt:lpstr>PowerPoint Presentation</vt:lpstr>
      <vt:lpstr>PowerPoint Presentation</vt:lpstr>
      <vt:lpstr>Why not use a custom data source?</vt:lpstr>
      <vt:lpstr>PowerPoint Presentation</vt:lpstr>
      <vt:lpstr>Example: Mission planning layer</vt:lpstr>
      <vt:lpstr>Mission planning layer: complex, complicated</vt:lpstr>
      <vt:lpstr>PowerPoint Presentation</vt:lpstr>
      <vt:lpstr>PowerPoint Presentation</vt:lpstr>
      <vt:lpstr>PowerPoint Presentation</vt:lpstr>
      <vt:lpstr>PowerPoint Presentation</vt:lpstr>
      <vt:lpstr>Java SPICE</vt:lpstr>
      <vt:lpstr>SPICE in Java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Schaller, Christian J - (cjschall)</cp:lastModifiedBy>
  <cp:revision>1</cp:revision>
  <dcterms:modified xsi:type="dcterms:W3CDTF">2019-04-27T00:54:34Z</dcterms:modified>
</cp:coreProperties>
</file>